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6" r:id="rId2"/>
    <p:sldId id="264" r:id="rId3"/>
    <p:sldId id="272" r:id="rId4"/>
    <p:sldId id="269" r:id="rId5"/>
    <p:sldId id="270" r:id="rId6"/>
    <p:sldId id="273" r:id="rId7"/>
    <p:sldId id="257" r:id="rId8"/>
    <p:sldId id="271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4660"/>
  </p:normalViewPr>
  <p:slideViewPr>
    <p:cSldViewPr>
      <p:cViewPr>
        <p:scale>
          <a:sx n="99" d="100"/>
          <a:sy n="99" d="100"/>
        </p:scale>
        <p:origin x="596" y="-1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C55462-0B57-45E6-B6F1-D1A1D507BFC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EDFCC5C-FD4E-4732-B451-8AB985BF8478}">
      <dgm:prSet phldrT="[Texte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dirty="0"/>
            <a:t>FORMATION INTRA</a:t>
          </a:r>
        </a:p>
      </dgm:t>
    </dgm:pt>
    <dgm:pt modelId="{9B711FB4-55FC-4786-8587-0A3C5BF77D1B}" type="parTrans" cxnId="{7B0EB6DB-E2CE-439B-8A10-4E393DC2F074}">
      <dgm:prSet/>
      <dgm:spPr/>
      <dgm:t>
        <a:bodyPr/>
        <a:lstStyle/>
        <a:p>
          <a:endParaRPr lang="fr-FR"/>
        </a:p>
      </dgm:t>
    </dgm:pt>
    <dgm:pt modelId="{151E5EE2-B3EF-40D7-9CAA-1B7C9C11FEE8}" type="sibTrans" cxnId="{7B0EB6DB-E2CE-439B-8A10-4E393DC2F074}">
      <dgm:prSet/>
      <dgm:spPr/>
      <dgm:t>
        <a:bodyPr/>
        <a:lstStyle/>
        <a:p>
          <a:endParaRPr lang="fr-FR"/>
        </a:p>
      </dgm:t>
    </dgm:pt>
    <dgm:pt modelId="{597DDE31-9A74-4EF7-AB12-C9C3E7DE115E}">
      <dgm:prSet phldrT="[Texte]"/>
      <dgm:spPr/>
      <dgm:t>
        <a:bodyPr/>
        <a:lstStyle/>
        <a:p>
          <a:r>
            <a:rPr lang="fr-FR" dirty="0"/>
            <a:t>CONSEIL RH</a:t>
          </a:r>
        </a:p>
      </dgm:t>
    </dgm:pt>
    <dgm:pt modelId="{D12F46F8-0401-4BB4-9F39-E425B72925C9}" type="parTrans" cxnId="{A4D8DCC4-6D09-49BC-8DDA-099E13EEDA15}">
      <dgm:prSet/>
      <dgm:spPr/>
      <dgm:t>
        <a:bodyPr/>
        <a:lstStyle/>
        <a:p>
          <a:endParaRPr lang="fr-FR"/>
        </a:p>
      </dgm:t>
    </dgm:pt>
    <dgm:pt modelId="{468D32CE-CF63-4975-A9BA-FD85663F9F88}" type="sibTrans" cxnId="{A4D8DCC4-6D09-49BC-8DDA-099E13EEDA15}">
      <dgm:prSet/>
      <dgm:spPr/>
      <dgm:t>
        <a:bodyPr/>
        <a:lstStyle/>
        <a:p>
          <a:endParaRPr lang="fr-FR"/>
        </a:p>
      </dgm:t>
    </dgm:pt>
    <dgm:pt modelId="{47C2C525-1F1B-468E-AD59-59F9E415924C}">
      <dgm:prSet phldrT="[Texte]"/>
      <dgm:spPr/>
      <dgm:t>
        <a:bodyPr/>
        <a:lstStyle/>
        <a:p>
          <a:r>
            <a:rPr lang="fr-FR" dirty="0"/>
            <a:t>COACHING</a:t>
          </a:r>
        </a:p>
      </dgm:t>
    </dgm:pt>
    <dgm:pt modelId="{00642F36-518C-467F-972F-5B2EBC18C754}" type="parTrans" cxnId="{CA8E07F0-BBD0-4659-A7D7-F31D24813336}">
      <dgm:prSet/>
      <dgm:spPr/>
      <dgm:t>
        <a:bodyPr/>
        <a:lstStyle/>
        <a:p>
          <a:endParaRPr lang="fr-FR"/>
        </a:p>
      </dgm:t>
    </dgm:pt>
    <dgm:pt modelId="{78455131-8784-4488-BB5B-201E7A17712A}" type="sibTrans" cxnId="{CA8E07F0-BBD0-4659-A7D7-F31D24813336}">
      <dgm:prSet/>
      <dgm:spPr/>
      <dgm:t>
        <a:bodyPr/>
        <a:lstStyle/>
        <a:p>
          <a:endParaRPr lang="fr-FR"/>
        </a:p>
      </dgm:t>
    </dgm:pt>
    <dgm:pt modelId="{055BAB62-BDA5-4F0D-B891-554B07745D10}">
      <dgm:prSet phldrT="[Texte]"/>
      <dgm:spPr/>
      <dgm:t>
        <a:bodyPr/>
        <a:lstStyle/>
        <a:p>
          <a:r>
            <a:rPr lang="fr-FR" dirty="0"/>
            <a:t>AUDIT RH</a:t>
          </a:r>
        </a:p>
      </dgm:t>
    </dgm:pt>
    <dgm:pt modelId="{AC3986E8-6EFC-4FCE-B5D1-E662BAF42586}" type="parTrans" cxnId="{840F8DD5-F158-457C-B1E3-DCFA5BDBDF60}">
      <dgm:prSet/>
      <dgm:spPr/>
      <dgm:t>
        <a:bodyPr/>
        <a:lstStyle/>
        <a:p>
          <a:endParaRPr lang="fr-FR"/>
        </a:p>
      </dgm:t>
    </dgm:pt>
    <dgm:pt modelId="{534F1A19-DE46-411E-834D-C93ADE345B55}" type="sibTrans" cxnId="{840F8DD5-F158-457C-B1E3-DCFA5BDBDF60}">
      <dgm:prSet/>
      <dgm:spPr/>
      <dgm:t>
        <a:bodyPr/>
        <a:lstStyle/>
        <a:p>
          <a:endParaRPr lang="fr-FR"/>
        </a:p>
      </dgm:t>
    </dgm:pt>
    <dgm:pt modelId="{FEE7F029-F26B-4E78-AEAE-593DCE5FC66A}" type="pres">
      <dgm:prSet presAssocID="{7EC55462-0B57-45E6-B6F1-D1A1D507BFC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3C9DE4F-8A8D-4451-9CAA-9DEE19AE9AEB}" type="pres">
      <dgm:prSet presAssocID="{AEDFCC5C-FD4E-4732-B451-8AB985BF8478}" presName="centerShape" presStyleLbl="node0" presStyleIdx="0" presStyleCnt="1"/>
      <dgm:spPr/>
    </dgm:pt>
    <dgm:pt modelId="{CA56D72E-5521-4D18-B229-AF79C8E2258A}" type="pres">
      <dgm:prSet presAssocID="{597DDE31-9A74-4EF7-AB12-C9C3E7DE115E}" presName="node" presStyleLbl="node1" presStyleIdx="0" presStyleCnt="3">
        <dgm:presLayoutVars>
          <dgm:bulletEnabled val="1"/>
        </dgm:presLayoutVars>
      </dgm:prSet>
      <dgm:spPr/>
    </dgm:pt>
    <dgm:pt modelId="{5928AD5A-E6CC-43B4-A875-F52FD7EE311C}" type="pres">
      <dgm:prSet presAssocID="{597DDE31-9A74-4EF7-AB12-C9C3E7DE115E}" presName="dummy" presStyleCnt="0"/>
      <dgm:spPr/>
    </dgm:pt>
    <dgm:pt modelId="{FD645686-980F-44D3-BF7A-684083DE0818}" type="pres">
      <dgm:prSet presAssocID="{468D32CE-CF63-4975-A9BA-FD85663F9F88}" presName="sibTrans" presStyleLbl="sibTrans2D1" presStyleIdx="0" presStyleCnt="3"/>
      <dgm:spPr/>
    </dgm:pt>
    <dgm:pt modelId="{B4FD9DB4-6976-4964-A588-F5A143FF3796}" type="pres">
      <dgm:prSet presAssocID="{47C2C525-1F1B-468E-AD59-59F9E415924C}" presName="node" presStyleLbl="node1" presStyleIdx="1" presStyleCnt="3">
        <dgm:presLayoutVars>
          <dgm:bulletEnabled val="1"/>
        </dgm:presLayoutVars>
      </dgm:prSet>
      <dgm:spPr/>
    </dgm:pt>
    <dgm:pt modelId="{BE9F1A8F-E51B-4575-A485-407DC0805C6F}" type="pres">
      <dgm:prSet presAssocID="{47C2C525-1F1B-468E-AD59-59F9E415924C}" presName="dummy" presStyleCnt="0"/>
      <dgm:spPr/>
    </dgm:pt>
    <dgm:pt modelId="{046F1104-6372-46A8-A730-D16AF7383F77}" type="pres">
      <dgm:prSet presAssocID="{78455131-8784-4488-BB5B-201E7A17712A}" presName="sibTrans" presStyleLbl="sibTrans2D1" presStyleIdx="1" presStyleCnt="3"/>
      <dgm:spPr/>
    </dgm:pt>
    <dgm:pt modelId="{384B15CE-7FA1-4BCE-B5A3-C69795CCA962}" type="pres">
      <dgm:prSet presAssocID="{055BAB62-BDA5-4F0D-B891-554B07745D10}" presName="node" presStyleLbl="node1" presStyleIdx="2" presStyleCnt="3">
        <dgm:presLayoutVars>
          <dgm:bulletEnabled val="1"/>
        </dgm:presLayoutVars>
      </dgm:prSet>
      <dgm:spPr/>
    </dgm:pt>
    <dgm:pt modelId="{3581D4EE-1C8D-4599-AD0A-C82DA4E5D833}" type="pres">
      <dgm:prSet presAssocID="{055BAB62-BDA5-4F0D-B891-554B07745D10}" presName="dummy" presStyleCnt="0"/>
      <dgm:spPr/>
    </dgm:pt>
    <dgm:pt modelId="{188A7B64-97FA-485C-B225-4DEC195BC60E}" type="pres">
      <dgm:prSet presAssocID="{534F1A19-DE46-411E-834D-C93ADE345B55}" presName="sibTrans" presStyleLbl="sibTrans2D1" presStyleIdx="2" presStyleCnt="3"/>
      <dgm:spPr/>
    </dgm:pt>
  </dgm:ptLst>
  <dgm:cxnLst>
    <dgm:cxn modelId="{D7FB8104-288C-4E68-A7FF-403C67230B8E}" type="presOf" srcId="{47C2C525-1F1B-468E-AD59-59F9E415924C}" destId="{B4FD9DB4-6976-4964-A588-F5A143FF3796}" srcOrd="0" destOrd="0" presId="urn:microsoft.com/office/officeart/2005/8/layout/radial6"/>
    <dgm:cxn modelId="{09096E59-D1C6-4DE3-8208-052AC9D5459F}" type="presOf" srcId="{78455131-8784-4488-BB5B-201E7A17712A}" destId="{046F1104-6372-46A8-A730-D16AF7383F77}" srcOrd="0" destOrd="0" presId="urn:microsoft.com/office/officeart/2005/8/layout/radial6"/>
    <dgm:cxn modelId="{E05B957C-120A-434C-93BC-58A9548DDB8F}" type="presOf" srcId="{7EC55462-0B57-45E6-B6F1-D1A1D507BFCA}" destId="{FEE7F029-F26B-4E78-AEAE-593DCE5FC66A}" srcOrd="0" destOrd="0" presId="urn:microsoft.com/office/officeart/2005/8/layout/radial6"/>
    <dgm:cxn modelId="{7C6521B3-178B-4B23-AF4F-60902DE79BB1}" type="presOf" srcId="{468D32CE-CF63-4975-A9BA-FD85663F9F88}" destId="{FD645686-980F-44D3-BF7A-684083DE0818}" srcOrd="0" destOrd="0" presId="urn:microsoft.com/office/officeart/2005/8/layout/radial6"/>
    <dgm:cxn modelId="{A4D8DCC4-6D09-49BC-8DDA-099E13EEDA15}" srcId="{AEDFCC5C-FD4E-4732-B451-8AB985BF8478}" destId="{597DDE31-9A74-4EF7-AB12-C9C3E7DE115E}" srcOrd="0" destOrd="0" parTransId="{D12F46F8-0401-4BB4-9F39-E425B72925C9}" sibTransId="{468D32CE-CF63-4975-A9BA-FD85663F9F88}"/>
    <dgm:cxn modelId="{177D8ACC-E087-422D-8509-9D6C81371E5D}" type="presOf" srcId="{534F1A19-DE46-411E-834D-C93ADE345B55}" destId="{188A7B64-97FA-485C-B225-4DEC195BC60E}" srcOrd="0" destOrd="0" presId="urn:microsoft.com/office/officeart/2005/8/layout/radial6"/>
    <dgm:cxn modelId="{23D9B8D4-89B0-444A-8DC3-FB31BDB41A2E}" type="presOf" srcId="{AEDFCC5C-FD4E-4732-B451-8AB985BF8478}" destId="{F3C9DE4F-8A8D-4451-9CAA-9DEE19AE9AEB}" srcOrd="0" destOrd="0" presId="urn:microsoft.com/office/officeart/2005/8/layout/radial6"/>
    <dgm:cxn modelId="{840F8DD5-F158-457C-B1E3-DCFA5BDBDF60}" srcId="{AEDFCC5C-FD4E-4732-B451-8AB985BF8478}" destId="{055BAB62-BDA5-4F0D-B891-554B07745D10}" srcOrd="2" destOrd="0" parTransId="{AC3986E8-6EFC-4FCE-B5D1-E662BAF42586}" sibTransId="{534F1A19-DE46-411E-834D-C93ADE345B55}"/>
    <dgm:cxn modelId="{7B0EB6DB-E2CE-439B-8A10-4E393DC2F074}" srcId="{7EC55462-0B57-45E6-B6F1-D1A1D507BFCA}" destId="{AEDFCC5C-FD4E-4732-B451-8AB985BF8478}" srcOrd="0" destOrd="0" parTransId="{9B711FB4-55FC-4786-8587-0A3C5BF77D1B}" sibTransId="{151E5EE2-B3EF-40D7-9CAA-1B7C9C11FEE8}"/>
    <dgm:cxn modelId="{6B2ABDDE-A244-42A8-85A0-C74728D787FD}" type="presOf" srcId="{055BAB62-BDA5-4F0D-B891-554B07745D10}" destId="{384B15CE-7FA1-4BCE-B5A3-C69795CCA962}" srcOrd="0" destOrd="0" presId="urn:microsoft.com/office/officeart/2005/8/layout/radial6"/>
    <dgm:cxn modelId="{CA8E07F0-BBD0-4659-A7D7-F31D24813336}" srcId="{AEDFCC5C-FD4E-4732-B451-8AB985BF8478}" destId="{47C2C525-1F1B-468E-AD59-59F9E415924C}" srcOrd="1" destOrd="0" parTransId="{00642F36-518C-467F-972F-5B2EBC18C754}" sibTransId="{78455131-8784-4488-BB5B-201E7A17712A}"/>
    <dgm:cxn modelId="{38B1EEFE-5190-4B10-91E5-B4D5FD313021}" type="presOf" srcId="{597DDE31-9A74-4EF7-AB12-C9C3E7DE115E}" destId="{CA56D72E-5521-4D18-B229-AF79C8E2258A}" srcOrd="0" destOrd="0" presId="urn:microsoft.com/office/officeart/2005/8/layout/radial6"/>
    <dgm:cxn modelId="{AF6FF813-1385-41F2-B43D-A6D03325207E}" type="presParOf" srcId="{FEE7F029-F26B-4E78-AEAE-593DCE5FC66A}" destId="{F3C9DE4F-8A8D-4451-9CAA-9DEE19AE9AEB}" srcOrd="0" destOrd="0" presId="urn:microsoft.com/office/officeart/2005/8/layout/radial6"/>
    <dgm:cxn modelId="{58706619-072A-46B3-8FFA-31F198CE45D7}" type="presParOf" srcId="{FEE7F029-F26B-4E78-AEAE-593DCE5FC66A}" destId="{CA56D72E-5521-4D18-B229-AF79C8E2258A}" srcOrd="1" destOrd="0" presId="urn:microsoft.com/office/officeart/2005/8/layout/radial6"/>
    <dgm:cxn modelId="{B875106A-EF24-447B-A3DD-7AB363D34C77}" type="presParOf" srcId="{FEE7F029-F26B-4E78-AEAE-593DCE5FC66A}" destId="{5928AD5A-E6CC-43B4-A875-F52FD7EE311C}" srcOrd="2" destOrd="0" presId="urn:microsoft.com/office/officeart/2005/8/layout/radial6"/>
    <dgm:cxn modelId="{76AFF454-1FB4-462D-8B7C-BEEE4F01EC21}" type="presParOf" srcId="{FEE7F029-F26B-4E78-AEAE-593DCE5FC66A}" destId="{FD645686-980F-44D3-BF7A-684083DE0818}" srcOrd="3" destOrd="0" presId="urn:microsoft.com/office/officeart/2005/8/layout/radial6"/>
    <dgm:cxn modelId="{EC64B747-1EC3-4CA2-AB9B-A338E41D3CC4}" type="presParOf" srcId="{FEE7F029-F26B-4E78-AEAE-593DCE5FC66A}" destId="{B4FD9DB4-6976-4964-A588-F5A143FF3796}" srcOrd="4" destOrd="0" presId="urn:microsoft.com/office/officeart/2005/8/layout/radial6"/>
    <dgm:cxn modelId="{E616A402-81B2-41A9-BC50-BC72C0278314}" type="presParOf" srcId="{FEE7F029-F26B-4E78-AEAE-593DCE5FC66A}" destId="{BE9F1A8F-E51B-4575-A485-407DC0805C6F}" srcOrd="5" destOrd="0" presId="urn:microsoft.com/office/officeart/2005/8/layout/radial6"/>
    <dgm:cxn modelId="{E2B2783F-6101-40E4-805B-92462CC380A2}" type="presParOf" srcId="{FEE7F029-F26B-4E78-AEAE-593DCE5FC66A}" destId="{046F1104-6372-46A8-A730-D16AF7383F77}" srcOrd="6" destOrd="0" presId="urn:microsoft.com/office/officeart/2005/8/layout/radial6"/>
    <dgm:cxn modelId="{CA6513EB-043A-4358-966D-E1E345D07149}" type="presParOf" srcId="{FEE7F029-F26B-4E78-AEAE-593DCE5FC66A}" destId="{384B15CE-7FA1-4BCE-B5A3-C69795CCA962}" srcOrd="7" destOrd="0" presId="urn:microsoft.com/office/officeart/2005/8/layout/radial6"/>
    <dgm:cxn modelId="{1AA0F7B7-8705-40CA-B8FB-AF81E90CDF07}" type="presParOf" srcId="{FEE7F029-F26B-4E78-AEAE-593DCE5FC66A}" destId="{3581D4EE-1C8D-4599-AD0A-C82DA4E5D833}" srcOrd="8" destOrd="0" presId="urn:microsoft.com/office/officeart/2005/8/layout/radial6"/>
    <dgm:cxn modelId="{D56B4940-D5F9-41D9-B0FF-110A574D3D07}" type="presParOf" srcId="{FEE7F029-F26B-4E78-AEAE-593DCE5FC66A}" destId="{188A7B64-97FA-485C-B225-4DEC195BC60E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A7B64-97FA-485C-B225-4DEC195BC60E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F1104-6372-46A8-A730-D16AF7383F77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45686-980F-44D3-BF7A-684083DE0818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C9DE4F-8A8D-4451-9CAA-9DEE19AE9AEB}">
      <dsp:nvSpPr>
        <dsp:cNvPr id="0" name=""/>
        <dsp:cNvSpPr/>
      </dsp:nvSpPr>
      <dsp:spPr>
        <a:xfrm>
          <a:off x="2278558" y="1404868"/>
          <a:ext cx="1538882" cy="1538882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FORMATION INTRA</a:t>
          </a:r>
        </a:p>
      </dsp:txBody>
      <dsp:txXfrm>
        <a:off x="2503922" y="1630232"/>
        <a:ext cx="1088154" cy="1088154"/>
      </dsp:txXfrm>
    </dsp:sp>
    <dsp:sp modelId="{CA56D72E-5521-4D18-B229-AF79C8E2258A}">
      <dsp:nvSpPr>
        <dsp:cNvPr id="0" name=""/>
        <dsp:cNvSpPr/>
      </dsp:nvSpPr>
      <dsp:spPr>
        <a:xfrm>
          <a:off x="2509391" y="140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CONSEIL RH</a:t>
          </a:r>
        </a:p>
      </dsp:txBody>
      <dsp:txXfrm>
        <a:off x="2667146" y="159161"/>
        <a:ext cx="761707" cy="761707"/>
      </dsp:txXfrm>
    </dsp:sp>
    <dsp:sp modelId="{B4FD9DB4-6976-4964-A588-F5A143FF3796}">
      <dsp:nvSpPr>
        <dsp:cNvPr id="0" name=""/>
        <dsp:cNvSpPr/>
      </dsp:nvSpPr>
      <dsp:spPr>
        <a:xfrm>
          <a:off x="3924731" y="2452848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COACHING</a:t>
          </a:r>
        </a:p>
      </dsp:txBody>
      <dsp:txXfrm>
        <a:off x="4082486" y="2610603"/>
        <a:ext cx="761707" cy="761707"/>
      </dsp:txXfrm>
    </dsp:sp>
    <dsp:sp modelId="{384B15CE-7FA1-4BCE-B5A3-C69795CCA962}">
      <dsp:nvSpPr>
        <dsp:cNvPr id="0" name=""/>
        <dsp:cNvSpPr/>
      </dsp:nvSpPr>
      <dsp:spPr>
        <a:xfrm>
          <a:off x="1094050" y="2452848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AUDIT RH</a:t>
          </a:r>
        </a:p>
      </dsp:txBody>
      <dsp:txXfrm>
        <a:off x="1251805" y="2610603"/>
        <a:ext cx="761707" cy="761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323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323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fld id="{1AF9F1C3-376F-4100-B207-733B58EDCD2E}" type="datetimeFigureOut">
              <a:rPr lang="fr-FR" smtClean="0"/>
              <a:pPr/>
              <a:t>09/11/2021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363" cy="511322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658"/>
            <a:ext cx="3076363" cy="511322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346DCD5B-C1EA-4F4C-AB3B-FA02D40E8A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0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0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fld id="{1F50A539-8930-4189-BF44-18FC010872B8}" type="datetimeFigureOut">
              <a:rPr lang="fr-FR" smtClean="0"/>
              <a:pPr/>
              <a:t>09/11/2021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320" tIns="47160" rIns="94320" bIns="4716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1730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1730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CB1B9F0E-7A2F-418B-B981-8B64B5AE16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B9F0E-7A2F-418B-B981-8B64B5AE16E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B9F0E-7A2F-418B-B981-8B64B5AE16E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0BD8-1260-4DF1-9845-B6AB8DE9CD5F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048F-60E7-4C86-9CCB-B97D3D4AFDB6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810-EE87-4DFC-9153-43520402F5B8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2022-0181-44EE-B9B1-76DE4708842F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46B9-BCBB-49F1-9A05-750D5D0BEE4E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BEB8-86C6-424B-B824-5989F44D2C9A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5C4-B608-4E27-B947-96073FFD46FF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4F3E-4D58-4608-BF76-5E8A2DA24115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77A5-3F2A-4DFD-812E-91369BF392C3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C641-7C02-4ED3-B078-10B6D6674BA5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B233-62B5-447D-886F-1C8DB5646B32}" type="datetime1">
              <a:rPr lang="en-US" smtClean="0"/>
              <a:pPr/>
              <a:t>11/9/2021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">
              <a:schemeClr val="tx1"/>
            </a:gs>
            <a:gs pos="28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061A0D-50BD-4971-AB73-B83EF75EE775}" type="datetime1">
              <a:rPr lang="en-US" smtClean="0"/>
              <a:pPr/>
              <a:t>11/9/2021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TC9990701-IMG03"/>
          <p:cNvPicPr/>
          <p:nvPr/>
        </p:nvPicPr>
        <p:blipFill>
          <a:blip r:embed="rId2" cstate="print"/>
          <a:srcRect l="3195" t="7768" r="2362" b="46689"/>
          <a:stretch>
            <a:fillRect/>
          </a:stretch>
        </p:blipFill>
        <p:spPr bwMode="auto">
          <a:xfrm>
            <a:off x="-32956" y="174662"/>
            <a:ext cx="9144000" cy="491052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 rot="10800000" flipV="1">
            <a:off x="0" y="1"/>
            <a:ext cx="9144000" cy="116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1032" y="5229200"/>
            <a:ext cx="8712968" cy="513347"/>
          </a:xfrm>
        </p:spPr>
        <p:txBody>
          <a:bodyPr>
            <a:normAutofit/>
          </a:bodyPr>
          <a:lstStyle/>
          <a:p>
            <a:pPr algn="l"/>
            <a:r>
              <a:rPr lang="fr-FR" sz="2100" i="1" dirty="0">
                <a:solidFill>
                  <a:schemeClr val="accent1">
                    <a:lumMod val="75000"/>
                  </a:schemeClr>
                </a:solidFill>
              </a:rPr>
              <a:t>Efficacité personnelle, management, communication </a:t>
            </a:r>
            <a:r>
              <a:rPr lang="fr-FR" sz="2100" i="1" dirty="0" err="1">
                <a:solidFill>
                  <a:schemeClr val="accent1">
                    <a:lumMod val="75000"/>
                  </a:schemeClr>
                </a:solidFill>
              </a:rPr>
              <a:t>inter-personnelle</a:t>
            </a:r>
            <a:r>
              <a:rPr lang="fr-FR" sz="2100" i="1" dirty="0">
                <a:solidFill>
                  <a:schemeClr val="accent1">
                    <a:lumMod val="75000"/>
                  </a:schemeClr>
                </a:solidFill>
              </a:rPr>
              <a:t> …</a:t>
            </a:r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 rot="10800000">
            <a:off x="0" y="5877272"/>
            <a:ext cx="9144000" cy="648072"/>
          </a:xfrm>
          <a:custGeom>
            <a:avLst/>
            <a:gdLst/>
            <a:ahLst/>
            <a:cxnLst>
              <a:cxn ang="0">
                <a:pos x="2448" y="389"/>
              </a:cxn>
              <a:cxn ang="0">
                <a:pos x="2448" y="140"/>
              </a:cxn>
              <a:cxn ang="0">
                <a:pos x="0" y="183"/>
              </a:cxn>
              <a:cxn ang="0">
                <a:pos x="0" y="389"/>
              </a:cxn>
              <a:cxn ang="0">
                <a:pos x="2448" y="389"/>
              </a:cxn>
            </a:cxnLst>
            <a:rect l="0" t="0" r="r" b="b"/>
            <a:pathLst>
              <a:path w="2448" h="389">
                <a:moveTo>
                  <a:pt x="2448" y="389"/>
                </a:moveTo>
                <a:cubicBezTo>
                  <a:pt x="2448" y="140"/>
                  <a:pt x="2448" y="140"/>
                  <a:pt x="2448" y="140"/>
                </a:cubicBezTo>
                <a:cubicBezTo>
                  <a:pt x="1158" y="0"/>
                  <a:pt x="339" y="128"/>
                  <a:pt x="0" y="183"/>
                </a:cubicBezTo>
                <a:cubicBezTo>
                  <a:pt x="0" y="389"/>
                  <a:pt x="0" y="389"/>
                  <a:pt x="0" y="389"/>
                </a:cubicBezTo>
                <a:lnTo>
                  <a:pt x="2448" y="38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843808" y="5949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 </a:t>
            </a:r>
            <a:r>
              <a:rPr lang="fr-FR" dirty="0">
                <a:latin typeface="Arial Black" pitchFamily="34" charset="0"/>
              </a:rPr>
              <a:t>06   16    86   35   81</a:t>
            </a: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251520" y="476672"/>
            <a:ext cx="6768752" cy="576064"/>
          </a:xfrm>
          <a:prstGeom prst="rect">
            <a:avLst/>
          </a:prstGeom>
        </p:spPr>
        <p:txBody>
          <a:bodyPr vert="horz" lIns="0" rIns="18288">
            <a:normAutofit fontScale="850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CATALOGUE FORMATIONS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INTRA ENTREPRISE 2021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D60E804-1844-4194-8989-2A2CF7CC6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53559" y="-760518"/>
            <a:ext cx="3390441" cy="33904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89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Sous-titre 2"/>
          <p:cNvSpPr txBox="1">
            <a:spLocks/>
          </p:cNvSpPr>
          <p:nvPr/>
        </p:nvSpPr>
        <p:spPr>
          <a:xfrm>
            <a:off x="5292080" y="188640"/>
            <a:ext cx="3456384" cy="1656184"/>
          </a:xfrm>
          <a:prstGeom prst="rect">
            <a:avLst/>
          </a:prstGeom>
          <a:ln>
            <a:noFill/>
          </a:ln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600" b="1" i="0" u="none" strike="noStrike" kern="1200" cap="none" spc="50" normalizeH="0" baseline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79A72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Offre de services </a:t>
            </a:r>
            <a:r>
              <a:rPr kumimoji="0" lang="fr-FR" sz="2600" b="1" i="0" u="none" strike="noStrike" kern="1200" cap="none" spc="50" normalizeH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79A72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aux entreprises</a:t>
            </a:r>
            <a:r>
              <a:rPr kumimoji="0" lang="fr-FR" sz="2600" b="1" i="0" u="none" strike="noStrike" kern="1200" cap="none" spc="50" normalizeH="0" baseline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79A72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: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-252536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292080" y="1772816"/>
            <a:ext cx="34563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La formation est au cœur de notre accompagnement RH des entreprises.</a:t>
            </a:r>
          </a:p>
          <a:p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Toutes nos formations « intra » sont adaptables à votre besoin spécifique, pour vos collaborateurs, aux dates et lieux de votre choix.</a:t>
            </a:r>
          </a:p>
          <a:p>
            <a:pPr algn="just"/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Le prix est forfaitaire quelque soit le nombre de participants.</a:t>
            </a:r>
          </a:p>
          <a:p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endParaRPr lang="fr-FR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0">
              <a:schemeClr val="accent2">
                <a:lumMod val="50000"/>
              </a:schemeClr>
            </a:gs>
            <a:gs pos="1000">
              <a:schemeClr val="tx1"/>
            </a:gs>
            <a:gs pos="28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89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Sous-titre 2"/>
          <p:cNvSpPr txBox="1">
            <a:spLocks/>
          </p:cNvSpPr>
          <p:nvPr/>
        </p:nvSpPr>
        <p:spPr>
          <a:xfrm>
            <a:off x="1907704" y="764704"/>
            <a:ext cx="5328592" cy="1296144"/>
          </a:xfrm>
          <a:prstGeom prst="rect">
            <a:avLst/>
          </a:prstGeom>
          <a:ln>
            <a:noFill/>
          </a:ln>
        </p:spPr>
        <p:txBody>
          <a:bodyPr vert="horz" lIns="0" rIns="18288">
            <a:normAutofit fontScale="85000" lnSpcReduction="1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600" b="1" i="0" u="none" strike="noStrike" kern="1200" cap="none" spc="50" normalizeH="0" baseline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79A72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Votre formatrice-</a:t>
            </a:r>
            <a:r>
              <a:rPr kumimoji="0" lang="fr-FR" sz="2600" b="1" i="0" u="none" strike="noStrike" kern="1200" cap="none" spc="50" normalizeH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79A72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intervenante</a:t>
            </a:r>
            <a:r>
              <a:rPr kumimoji="0" lang="fr-FR" sz="2600" b="1" i="0" u="none" strike="noStrike" kern="1200" cap="none" spc="50" normalizeH="0" baseline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79A72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: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600" i="1" noProof="0" dirty="0">
                <a:solidFill>
                  <a:schemeClr val="accent1">
                    <a:lumMod val="75000"/>
                  </a:schemeClr>
                </a:solidFill>
              </a:rPr>
              <a:t>Pascale LIGOZAT</a:t>
            </a:r>
            <a:endParaRPr kumimoji="0" lang="fr-FR" sz="2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35696" y="2276872"/>
            <a:ext cx="5544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Psychologue du travail, coach, master en PNL, formée aux approches collaboratives et de </a:t>
            </a:r>
            <a:r>
              <a:rPr lang="fr-FR" dirty="0" err="1">
                <a:solidFill>
                  <a:schemeClr val="tx2">
                    <a:lumMod val="10000"/>
                  </a:schemeClr>
                </a:solidFill>
              </a:rPr>
              <a:t>co</a:t>
            </a:r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-développement,  elle pratique depuis plusieurs années dans des secteurs variés l’accompagnement  de  directions  et d’équipes à travers la  formation au management, le coaching individuel ou d’équipes et le conseil en RH.</a:t>
            </a:r>
          </a:p>
          <a:p>
            <a:pPr algn="just"/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Toutes les formations du catalogue sont assurées par Pascale LIGOZAT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89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11560" y="764704"/>
            <a:ext cx="676875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10000"/>
                  </a:schemeClr>
                </a:solidFill>
                <a:latin typeface="Arial Black" pitchFamily="34" charset="0"/>
              </a:rPr>
              <a:t>Les clés de la confiance en soi</a:t>
            </a:r>
            <a:endParaRPr lang="fr-FR" sz="1200" dirty="0">
              <a:solidFill>
                <a:schemeClr val="tx2">
                  <a:lumMod val="10000"/>
                </a:schemeClr>
              </a:solidFill>
              <a:latin typeface="Arial Black" pitchFamily="34" charset="0"/>
            </a:endParaRPr>
          </a:p>
          <a:p>
            <a:r>
              <a:rPr lang="fr-FR" b="1" i="1" dirty="0">
                <a:solidFill>
                  <a:srgbClr val="79A72F"/>
                </a:solidFill>
              </a:rPr>
              <a:t>Pour mieux décider, mieux communiquer, mieux manager</a:t>
            </a:r>
            <a:endParaRPr lang="fr-FR" b="1" dirty="0">
              <a:solidFill>
                <a:srgbClr val="79A72F"/>
              </a:solidFill>
            </a:endParaRPr>
          </a:p>
          <a:p>
            <a:endParaRPr lang="fr-FR" sz="1200" b="1" u="sng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Evaluer son niveau en termes de confiance en soi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Connaître les ressorts de la confiance en soi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Renforcer sa confiance en soi ; améliorer sa relation à soi et aux autres</a:t>
            </a: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</a:p>
          <a:p>
            <a:r>
              <a:rPr lang="fr-FR" sz="1200" b="1" dirty="0"/>
              <a:t> </a:t>
            </a:r>
            <a:r>
              <a:rPr lang="fr-FR" sz="1200" b="1" dirty="0">
                <a:solidFill>
                  <a:srgbClr val="FF0000"/>
                </a:solidFill>
              </a:rPr>
              <a:t>Comprendre et accepter ses ressources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Définir la confiance en soi, ses mécanismes et ses enjeux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Mieux se connaître pour identifier ses points d’appuis, ses ressources et ce qui nous limite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Connaître ses motivations et valeurs, les accepter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Identifier les stratégies performantes pour les utiliser dans différents contextes</a:t>
            </a:r>
          </a:p>
          <a:p>
            <a:r>
              <a:rPr lang="fr-FR" sz="1200" b="1" dirty="0">
                <a:solidFill>
                  <a:srgbClr val="FF0000"/>
                </a:solidFill>
              </a:rPr>
              <a:t> Développer sa confiance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Identifier ses objectifs et choix de vie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Se construire un chemin de progression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Développer des techniques pour gagner en confiance et en qualité de vie professionnelles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Gérer ses émotions</a:t>
            </a:r>
          </a:p>
          <a:p>
            <a:r>
              <a:rPr lang="fr-FR" sz="1200" b="1" dirty="0"/>
              <a:t> </a:t>
            </a:r>
            <a:r>
              <a:rPr lang="fr-FR" sz="1200" b="1" dirty="0">
                <a:solidFill>
                  <a:srgbClr val="FF0000"/>
                </a:solidFill>
              </a:rPr>
              <a:t>La relation à l’autre et la confiance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Gérer la relation à l’autre dans des situations d’évaluation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Gérer les comportements difficiles : agressivité, opposition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S’exprimer positivement, communiquer avec assertivité</a:t>
            </a: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Méthodes pédagogiques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Alternance d’apports théoriques et de jeux de rôle, étude de cas, exercices individuels, mises en situation s’appuyant sur l’expérience des participants. Un support de formation est remis à chaque participant, reprenant l’ensemble des notions et thématiques évoquées. 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Remise d’une bibliographie pour aller plus loin.</a:t>
            </a:r>
          </a:p>
          <a:p>
            <a:endParaRPr lang="fr-FR" sz="1200" b="1" u="sng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7452320" y="4581128"/>
            <a:ext cx="144016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i="1" dirty="0"/>
              <a:t>Durée: 2 jours</a:t>
            </a:r>
          </a:p>
          <a:p>
            <a:pPr algn="ctr"/>
            <a:endParaRPr lang="fr-FR" sz="1400" i="1" dirty="0"/>
          </a:p>
          <a:p>
            <a:pPr algn="ctr"/>
            <a:endParaRPr lang="fr-FR" sz="1400" i="1" dirty="0"/>
          </a:p>
          <a:p>
            <a:pPr algn="ctr"/>
            <a:endParaRPr lang="fr-F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89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67544" y="764704"/>
            <a:ext cx="69127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10000"/>
                  </a:schemeClr>
                </a:solidFill>
                <a:latin typeface="Arial Black" pitchFamily="34" charset="0"/>
              </a:rPr>
              <a:t>Savoir déléguer</a:t>
            </a:r>
            <a:endParaRPr lang="fr-FR" sz="1200" dirty="0">
              <a:solidFill>
                <a:schemeClr val="tx2">
                  <a:lumMod val="10000"/>
                </a:schemeClr>
              </a:solidFill>
              <a:latin typeface="Arial Black" pitchFamily="34" charset="0"/>
            </a:endParaRPr>
          </a:p>
          <a:p>
            <a:r>
              <a:rPr lang="fr-FR" sz="1400" b="1" i="1" dirty="0">
                <a:solidFill>
                  <a:srgbClr val="79A72F"/>
                </a:solidFill>
              </a:rPr>
              <a:t>Pour gérer efficacement  ses activités, ses relations et son  temps de travail</a:t>
            </a:r>
          </a:p>
          <a:p>
            <a:endParaRPr lang="fr-FR" sz="1200" b="1" dirty="0">
              <a:solidFill>
                <a:srgbClr val="79A7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200" b="1" dirty="0">
              <a:solidFill>
                <a:srgbClr val="79A7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Objectifs 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Définir la délégation et les modalités de mise en œuvre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Organiser et mettre en œuvre la délégation 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pPr algn="just"/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 </a:t>
            </a:r>
          </a:p>
          <a:p>
            <a:pPr algn="just"/>
            <a:r>
              <a:rPr lang="fr-FR" sz="1200" b="1" dirty="0">
                <a:solidFill>
                  <a:srgbClr val="FF0000"/>
                </a:solidFill>
              </a:rPr>
              <a:t>Savoir déléguer</a:t>
            </a:r>
            <a:r>
              <a:rPr lang="fr-FR" sz="1200" b="1" dirty="0">
                <a:solidFill>
                  <a:schemeClr val="tx1">
                    <a:lumMod val="95000"/>
                  </a:schemeClr>
                </a:solidFill>
              </a:rPr>
              <a:t> 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Les différentes modalités du travail en équipe : déléguer, partager, collaborer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Organiser et mettre en place la délégation : définir les champs d’intervention et missions de chacun, 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différencier missions et activités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Gérer les missions ou activités déléguées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Concevoir des objectifs opérationnels, les suivre et les évaluer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Organiser des </a:t>
            </a:r>
            <a:r>
              <a:rPr lang="fr-FR" sz="1200" dirty="0" err="1">
                <a:solidFill>
                  <a:schemeClr val="tx2">
                    <a:lumMod val="10000"/>
                  </a:schemeClr>
                </a:solidFill>
              </a:rPr>
              <a:t>reportings</a:t>
            </a:r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pPr algn="just"/>
            <a:r>
              <a:rPr lang="fr-FR" sz="1200" b="1" dirty="0">
                <a:solidFill>
                  <a:srgbClr val="FF0000"/>
                </a:solidFill>
              </a:rPr>
              <a:t>Gérer la relation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Communiquer avec ses collaborateurs et collègues : les techniques de communication, les outils du suivi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Expliciter ses attentes sur le déroulement des missions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Gérer les oppositions</a:t>
            </a:r>
          </a:p>
          <a:p>
            <a:pPr lvl="0" algn="just"/>
            <a:r>
              <a:rPr lang="fr-FR" sz="1200" b="1" dirty="0">
                <a:solidFill>
                  <a:srgbClr val="FF0000"/>
                </a:solidFill>
              </a:rPr>
              <a:t>Affirmer ses positions</a:t>
            </a:r>
          </a:p>
          <a:p>
            <a:pPr lvl="0"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Savoir être assertif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 </a:t>
            </a:r>
          </a:p>
          <a:p>
            <a:pPr algn="just"/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Méthodes pédagogiques 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Alternance de présentations des principes, démarches et outils  et d’exercices de mises en situation. 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Les exercices seront des entraînements, des études de cas ou des mises en pratique qui s’appuieront sur les situations rencontrées par les participants dans leur exercice professionnel.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Un support de formation est remis à chaque participant, reprenant l’ensemble des notions et thématiques évoquées. Remise d’une bibliographie pour aller plus loin.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endParaRPr lang="fr-FR" dirty="0"/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7452320" y="4581128"/>
            <a:ext cx="144016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endParaRPr lang="fr-FR" sz="1400" i="1" dirty="0"/>
          </a:p>
          <a:p>
            <a:pPr algn="ctr"/>
            <a:r>
              <a:rPr lang="fr-FR" sz="1400" i="1" dirty="0"/>
              <a:t>Durée: 2 jours</a:t>
            </a:r>
          </a:p>
          <a:p>
            <a:pPr algn="ctr"/>
            <a:endParaRPr lang="fr-FR" sz="1400" i="1" dirty="0"/>
          </a:p>
          <a:p>
            <a:pPr algn="ctr"/>
            <a:endParaRPr lang="fr-FR" sz="1400" i="1" dirty="0"/>
          </a:p>
          <a:p>
            <a:pPr algn="ctr"/>
            <a:endParaRPr lang="fr-FR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89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39552" y="908720"/>
            <a:ext cx="676875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10000"/>
                  </a:schemeClr>
                </a:solidFill>
                <a:latin typeface="Arial Black" pitchFamily="34" charset="0"/>
              </a:rPr>
              <a:t>Communiquer en situation professionnelle</a:t>
            </a:r>
          </a:p>
          <a:p>
            <a:r>
              <a:rPr lang="fr-FR" sz="1600" b="1" i="1" dirty="0">
                <a:solidFill>
                  <a:srgbClr val="79A72F"/>
                </a:solidFill>
              </a:rPr>
              <a:t>Pour mieux gérer les relations avec ses collaborateurs et sa hiérarchie</a:t>
            </a:r>
            <a:endParaRPr lang="fr-FR" sz="1600" b="1" dirty="0">
              <a:solidFill>
                <a:srgbClr val="79A72F"/>
              </a:solidFill>
            </a:endParaRPr>
          </a:p>
          <a:p>
            <a:endParaRPr lang="fr-FR" sz="1600" dirty="0">
              <a:solidFill>
                <a:schemeClr val="tx2">
                  <a:lumMod val="10000"/>
                </a:schemeClr>
              </a:solidFill>
              <a:latin typeface="Arial Black" pitchFamily="34" charset="0"/>
            </a:endParaRPr>
          </a:p>
          <a:p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Connaître les principes généraux de la communication à l’aide de  grille de lecture 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Identifier les mécanismes en jeu dans une situation d’entretien professionnel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Repérer ses modes de communication privilégiés 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Développer ses capacités de communication pour s’adapter et favoriser les relations avec ses interlocuteurs 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Transférer les outils développés aux situations professionnelles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Approche théorique de la communication essentiellement à partir de l’approche systémique (école de </a:t>
            </a:r>
            <a:r>
              <a:rPr lang="fr-FR" sz="1200" dirty="0" err="1">
                <a:solidFill>
                  <a:schemeClr val="tx2">
                    <a:lumMod val="10000"/>
                  </a:schemeClr>
                </a:solidFill>
              </a:rPr>
              <a:t>Palo</a:t>
            </a:r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Alto), de la PNL, des approches orientées sur les compétences.</a:t>
            </a: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Les modèles de la PNL , les techniques de l’approche systémique et de l’approche centrée sur les compétences.</a:t>
            </a:r>
          </a:p>
          <a:p>
            <a:r>
              <a:rPr lang="fr-FR" sz="1200" b="1" dirty="0">
                <a:solidFill>
                  <a:schemeClr val="tx2">
                    <a:lumMod val="10000"/>
                  </a:schemeClr>
                </a:solidFill>
              </a:rPr>
              <a:t> </a:t>
            </a:r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Méthodes pédagogiques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Des exposés qui présentent les concepts et les techniques.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Des mises en situation prescrites et des mises en situation à partir des expériences des participants.</a:t>
            </a:r>
          </a:p>
          <a:p>
            <a:endParaRPr lang="fr-FR" sz="12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 </a:t>
            </a:r>
          </a:p>
          <a:p>
            <a:endParaRPr lang="fr-FR" dirty="0"/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7452320" y="4581128"/>
            <a:ext cx="144016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r>
              <a:rPr lang="fr-FR" sz="1400" i="1" dirty="0"/>
              <a:t>Durée: 2 jours</a:t>
            </a:r>
          </a:p>
          <a:p>
            <a:pPr algn="ctr"/>
            <a:endParaRPr lang="fr-FR" sz="1400" i="1" dirty="0"/>
          </a:p>
          <a:p>
            <a:pPr algn="ctr"/>
            <a:endParaRPr lang="fr-FR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897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67544" y="764704"/>
            <a:ext cx="691276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>
                    <a:lumMod val="10000"/>
                  </a:schemeClr>
                </a:solidFill>
                <a:latin typeface="Arial Black" pitchFamily="34" charset="0"/>
              </a:rPr>
              <a:t>Ateliers de </a:t>
            </a:r>
            <a:r>
              <a:rPr lang="fr-FR" dirty="0" err="1">
                <a:solidFill>
                  <a:schemeClr val="tx2">
                    <a:lumMod val="10000"/>
                  </a:schemeClr>
                </a:solidFill>
                <a:latin typeface="Arial Black" pitchFamily="34" charset="0"/>
              </a:rPr>
              <a:t>co</a:t>
            </a:r>
            <a:r>
              <a:rPr lang="fr-FR" dirty="0">
                <a:solidFill>
                  <a:schemeClr val="tx2">
                    <a:lumMod val="10000"/>
                  </a:schemeClr>
                </a:solidFill>
                <a:latin typeface="Arial Black" pitchFamily="34" charset="0"/>
              </a:rPr>
              <a:t>-développement  </a:t>
            </a:r>
          </a:p>
          <a:p>
            <a:r>
              <a:rPr lang="fr-FR" sz="1600" b="1" i="1" dirty="0">
                <a:solidFill>
                  <a:srgbClr val="79A72F"/>
                </a:solidFill>
              </a:rPr>
              <a:t>Echanger, confronter pour des pratiques professionnelles renouvelées</a:t>
            </a:r>
            <a:r>
              <a:rPr lang="fr-FR" sz="1200" b="1" i="1" dirty="0">
                <a:solidFill>
                  <a:srgbClr val="FFC000"/>
                </a:solidFill>
              </a:rPr>
              <a:t>.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endParaRPr lang="fr-FR" sz="1200" u="sng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Objectifs  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Développer des compétences par l’échange entre professionnels partageant les mêmes problématiques</a:t>
            </a:r>
            <a:endParaRPr 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Développer ses capacités d’écoute, d’analyse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Apprendre à être plus efficace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S’engager dans une posture collaborative et ainsi développer son ouverture à des pratiques différentes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Améliorer sa confiance dans ses postures professionnelles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pPr algn="just"/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Les participants sont entre 6 et 8, et se retrouvent régulièrement au sein de cet atelier pour une séance de travail de 3 heures.</a:t>
            </a:r>
          </a:p>
          <a:p>
            <a:pPr algn="just"/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Lors de chaque séance, une ou deux situations problématiques présentées par un des participants est étudiée selon une démarche structurée, organisée en 5 étapes.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pPr algn="just"/>
            <a:r>
              <a:rPr lang="fr-F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Méthodes pédagogiques</a:t>
            </a:r>
          </a:p>
          <a:p>
            <a:pPr algn="just"/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Interactive, participative. Les temps d’expression des participants seront suivis d’apports en lien avec une problématique soulevée par la situation présentée.</a:t>
            </a:r>
          </a:p>
          <a:p>
            <a:r>
              <a:rPr lang="fr-FR" sz="1200" dirty="0">
                <a:solidFill>
                  <a:schemeClr val="tx2">
                    <a:lumMod val="10000"/>
                  </a:schemeClr>
                </a:solidFill>
              </a:rPr>
              <a:t>  </a:t>
            </a: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endParaRPr lang="fr-FR" sz="1200" dirty="0">
              <a:solidFill>
                <a:schemeClr val="tx2">
                  <a:lumMod val="1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23" name="Arrondir un rectangle avec un coin diagonal 22"/>
          <p:cNvSpPr/>
          <p:nvPr/>
        </p:nvSpPr>
        <p:spPr>
          <a:xfrm>
            <a:off x="7452320" y="4005064"/>
            <a:ext cx="1440160" cy="23042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r>
              <a:rPr lang="fr-FR" sz="1400" i="1" dirty="0"/>
              <a:t>Séances d’une demi-journée </a:t>
            </a:r>
          </a:p>
          <a:p>
            <a:pPr algn="ctr"/>
            <a:r>
              <a:rPr lang="fr-FR" sz="1000" i="1" dirty="0"/>
              <a:t>toutes les 3 semaines </a:t>
            </a:r>
            <a:r>
              <a:rPr lang="fr-FR" sz="1100" i="1" dirty="0"/>
              <a:t>pendant 6 à 12 mois</a:t>
            </a:r>
          </a:p>
          <a:p>
            <a:pPr algn="ctr"/>
            <a:endParaRPr lang="fr-FR" sz="1400" i="1" dirty="0"/>
          </a:p>
          <a:p>
            <a:pPr algn="ctr"/>
            <a:endParaRPr lang="fr-FR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 rot="10800000" flipV="1">
            <a:off x="0" y="1"/>
            <a:ext cx="9144000" cy="116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 rot="10800000">
            <a:off x="0" y="5877272"/>
            <a:ext cx="9144000" cy="648072"/>
          </a:xfrm>
          <a:custGeom>
            <a:avLst/>
            <a:gdLst/>
            <a:ahLst/>
            <a:cxnLst>
              <a:cxn ang="0">
                <a:pos x="2448" y="389"/>
              </a:cxn>
              <a:cxn ang="0">
                <a:pos x="2448" y="140"/>
              </a:cxn>
              <a:cxn ang="0">
                <a:pos x="0" y="183"/>
              </a:cxn>
              <a:cxn ang="0">
                <a:pos x="0" y="389"/>
              </a:cxn>
              <a:cxn ang="0">
                <a:pos x="2448" y="389"/>
              </a:cxn>
            </a:cxnLst>
            <a:rect l="0" t="0" r="r" b="b"/>
            <a:pathLst>
              <a:path w="2448" h="389">
                <a:moveTo>
                  <a:pt x="2448" y="389"/>
                </a:moveTo>
                <a:cubicBezTo>
                  <a:pt x="2448" y="140"/>
                  <a:pt x="2448" y="140"/>
                  <a:pt x="2448" y="140"/>
                </a:cubicBezTo>
                <a:cubicBezTo>
                  <a:pt x="1158" y="0"/>
                  <a:pt x="339" y="128"/>
                  <a:pt x="0" y="183"/>
                </a:cubicBezTo>
                <a:cubicBezTo>
                  <a:pt x="0" y="389"/>
                  <a:pt x="0" y="389"/>
                  <a:pt x="0" y="389"/>
                </a:cubicBezTo>
                <a:lnTo>
                  <a:pt x="2448" y="38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6381328"/>
            <a:ext cx="8820472" cy="47667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ts val="1000"/>
              </a:spcAft>
            </a:pPr>
            <a:r>
              <a:rPr kumimoji="0" lang="fr-FR" sz="700" b="1" i="0" u="none" strike="noStrike" cap="none" normalizeH="0" baseline="0" dirty="0">
                <a:ln>
                  <a:noFill/>
                </a:ln>
                <a:solidFill>
                  <a:srgbClr val="FFFFFE"/>
                </a:solidFill>
                <a:effectLst/>
                <a:latin typeface="Arial" pitchFamily="34" charset="0"/>
                <a:cs typeface="Arial" pitchFamily="34" charset="0"/>
              </a:rPr>
              <a:t>Pascale LIGOZAT –  PL CONSEIL  					                                   N° </a:t>
            </a:r>
            <a:r>
              <a:rPr lang="fr-FR" sz="700" b="1" dirty="0">
                <a:solidFill>
                  <a:srgbClr val="FFFFFE"/>
                </a:solidFill>
                <a:latin typeface="Arial" pitchFamily="34" charset="0"/>
                <a:cs typeface="Arial" pitchFamily="34" charset="0"/>
              </a:rPr>
              <a:t>prestataire de formation:</a:t>
            </a:r>
            <a:r>
              <a:rPr lang="fr-FR" sz="800" dirty="0"/>
              <a:t> 91340863334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700" b="1" i="0" u="none" strike="noStrike" cap="none" normalizeH="0" baseline="0" dirty="0">
                <a:ln>
                  <a:noFill/>
                </a:ln>
                <a:solidFill>
                  <a:srgbClr val="FFFFFE"/>
                </a:solidFill>
                <a:effectLst/>
                <a:latin typeface="Arial" pitchFamily="34" charset="0"/>
                <a:cs typeface="Arial" pitchFamily="34" charset="0"/>
              </a:rPr>
              <a:t>1225 avenue des Orchidées 34 980 St Clément de Rivière       					Email : </a:t>
            </a:r>
            <a:r>
              <a:rPr lang="fr-FR" sz="700" b="1" dirty="0">
                <a:solidFill>
                  <a:srgbClr val="FFFFFE"/>
                </a:solidFill>
                <a:latin typeface="Arial" pitchFamily="34" charset="0"/>
                <a:cs typeface="Arial" pitchFamily="34" charset="0"/>
              </a:rPr>
              <a:t>plconseil2@orange</a:t>
            </a:r>
            <a:r>
              <a:rPr kumimoji="0" lang="fr-FR" sz="700" b="1" i="0" u="none" strike="noStrike" cap="none" normalizeH="0" baseline="0" dirty="0">
                <a:ln>
                  <a:noFill/>
                </a:ln>
                <a:solidFill>
                  <a:srgbClr val="FFFFFE"/>
                </a:solidFill>
                <a:effectLst/>
                <a:latin typeface="Arial" pitchFamily="34" charset="0"/>
                <a:cs typeface="Arial" pitchFamily="34" charset="0"/>
              </a:rPr>
              <a:t>.fr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843808" y="5949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 </a:t>
            </a:r>
            <a:r>
              <a:rPr lang="fr-FR" dirty="0">
                <a:latin typeface="Arial Black" pitchFamily="34" charset="0"/>
              </a:rPr>
              <a:t>06   16    86   35   81</a:t>
            </a: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1331640" y="764704"/>
            <a:ext cx="6768752" cy="57606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CATALOGUE FORMATIONS INTRA 2020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39752" y="1844824"/>
            <a:ext cx="4518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D’autres formations spécifiques peuvent être réalisées à la demande. </a:t>
            </a:r>
          </a:p>
          <a:p>
            <a:pPr algn="just"/>
            <a:endParaRPr lang="fr-FR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fr-FR" dirty="0">
                <a:solidFill>
                  <a:schemeClr val="tx2">
                    <a:lumMod val="10000"/>
                  </a:schemeClr>
                </a:solidFill>
              </a:rPr>
              <a:t>N’hésitez pas à nous solliciter 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953</Words>
  <Application>Microsoft Office PowerPoint</Application>
  <PresentationFormat>Affichage à l'écran (4:3)</PresentationFormat>
  <Paragraphs>143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Constantia</vt:lpstr>
      <vt:lpstr>Wingdings 2</vt:lpstr>
      <vt:lpstr>Flow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famille Rikiki</dc:creator>
  <cp:lastModifiedBy>Eric</cp:lastModifiedBy>
  <cp:revision>108</cp:revision>
  <dcterms:created xsi:type="dcterms:W3CDTF">2010-08-12T14:58:22Z</dcterms:created>
  <dcterms:modified xsi:type="dcterms:W3CDTF">2021-11-09T16:31:14Z</dcterms:modified>
</cp:coreProperties>
</file>